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74" r:id="rId3"/>
    <p:sldId id="275" r:id="rId4"/>
    <p:sldId id="28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472285182134829"/>
          <c:y val="5.5530459558573483E-2"/>
          <c:w val="0.57702711390267214"/>
          <c:h val="0.362632780100257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5931008"/>
        <c:axId val="165278208"/>
        <c:axId val="0"/>
      </c:bar3DChart>
      <c:catAx>
        <c:axId val="1659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5278208"/>
        <c:crosses val="autoZero"/>
        <c:auto val="1"/>
        <c:lblAlgn val="ctr"/>
        <c:lblOffset val="100"/>
        <c:noMultiLvlLbl val="0"/>
      </c:catAx>
      <c:valAx>
        <c:axId val="16527820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59310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25574464495419158"/>
          <c:y val="0.40919953605002185"/>
          <c:w val="0.36778292556769365"/>
          <c:h val="0.1816488415157675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96925664616057"/>
          <c:y val="6.2055947649078423E-2"/>
          <c:w val="0.57702711390267214"/>
          <c:h val="0.17873288466361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2388219213278857E-2"/>
                  <c:y val="-6.3536808991342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70548033197143E-3"/>
                  <c:y val="-6.353680899134231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5944832"/>
        <c:axId val="165280512"/>
        <c:axId val="0"/>
      </c:bar3DChart>
      <c:catAx>
        <c:axId val="1659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5280512"/>
        <c:crosses val="autoZero"/>
        <c:auto val="1"/>
        <c:lblAlgn val="ctr"/>
        <c:lblOffset val="100"/>
        <c:noMultiLvlLbl val="0"/>
      </c:catAx>
      <c:valAx>
        <c:axId val="16528051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594483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31383573322912262"/>
          <c:y val="0.25692252157914541"/>
          <c:w val="0.354015692587826"/>
          <c:h val="0.202329068727467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62898435953278"/>
          <c:y val="8.7195270199938602E-3"/>
          <c:w val="0.57702711390267214"/>
          <c:h val="0.471297546127492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6052864"/>
        <c:axId val="166226176"/>
        <c:axId val="0"/>
      </c:bar3DChart>
      <c:catAx>
        <c:axId val="1660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6226176"/>
        <c:crosses val="autoZero"/>
        <c:auto val="1"/>
        <c:lblAlgn val="ctr"/>
        <c:lblOffset val="100"/>
        <c:noMultiLvlLbl val="0"/>
      </c:catAx>
      <c:valAx>
        <c:axId val="16622617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605286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22642320223125048"/>
          <c:y val="0.47567254017076521"/>
          <c:w val="0.41041788503804966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529555681021"/>
          <c:y val="2.5587303255016298E-2"/>
          <c:w val="0.57702711390267214"/>
          <c:h val="0.734772179037725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0863958322640251E-2"/>
                  <c:y val="-0.307038787099637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1210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840647402008589E-2"/>
                  <c:y val="-0.3048518708738531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1580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1210</c:v>
                </c:pt>
                <c:pt idx="1">
                  <c:v>1580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6054400"/>
        <c:axId val="166225600"/>
        <c:axId val="0"/>
      </c:bar3DChart>
      <c:catAx>
        <c:axId val="1660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6225600"/>
        <c:crosses val="autoZero"/>
        <c:auto val="1"/>
        <c:lblAlgn val="ctr"/>
        <c:lblOffset val="100"/>
        <c:noMultiLvlLbl val="0"/>
      </c:catAx>
      <c:valAx>
        <c:axId val="16622560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605440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7984204178001334"/>
          <c:y val="0.79027554310659753"/>
          <c:w val="0.48415969477664289"/>
          <c:h val="4.085429111821362E-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5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620155004545976"/>
          <c:y val="0.29778938585899767"/>
          <c:w val="0.57702711390267214"/>
          <c:h val="0.4404440335375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dPt>
            <c:idx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8.7774965353482753E-2"/>
                  <c:y val="-0.2737513201343864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75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882912425962377E-2"/>
                  <c:y val="-9.611578790059709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79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  2022 г.</c:v>
                </c:pt>
                <c:pt idx="1">
                  <c:v>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75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139700">
            <a:srgbClr val="C0504D">
              <a:satMod val="175000"/>
              <a:alpha val="40000"/>
            </a:srgbClr>
          </a:glow>
          <a:innerShdw blurRad="114300">
            <a:sysClr val="windowText" lastClr="000000"/>
          </a:innerShd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46727382665266093"/>
          <c:y val="0.77663690932127949"/>
          <c:w val="0.21401561962096272"/>
          <c:h val="0.1338000882486519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315274507839776"/>
          <c:y val="0"/>
          <c:w val="0.61043211111873419"/>
          <c:h val="0.644171369751887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за 2022 год</c:v>
                </c:pt>
                <c:pt idx="1">
                  <c:v>за 2023 год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110</c:v>
                </c:pt>
                <c:pt idx="1">
                  <c:v>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5103616"/>
        <c:axId val="164747456"/>
        <c:axId val="0"/>
      </c:bar3DChart>
      <c:catAx>
        <c:axId val="1651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4747456"/>
        <c:crosses val="autoZero"/>
        <c:auto val="1"/>
        <c:lblAlgn val="ctr"/>
        <c:lblOffset val="100"/>
        <c:noMultiLvlLbl val="0"/>
      </c:catAx>
      <c:valAx>
        <c:axId val="1647474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5103616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429328678836424"/>
          <c:y val="0.71309296098410468"/>
          <c:w val="0.39066517059925038"/>
          <c:h val="0.1863016843460839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860028581566402"/>
          <c:y val="3.190911906808401E-2"/>
          <c:w val="0.58267400384703971"/>
          <c:h val="0.561953519733795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за 2022 г.</c:v>
                </c:pt>
                <c:pt idx="1">
                  <c:v>за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53</c:v>
                </c:pt>
                <c:pt idx="1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4420736"/>
        <c:axId val="164753344"/>
        <c:axId val="0"/>
      </c:bar3DChart>
      <c:catAx>
        <c:axId val="1544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4753344"/>
        <c:crosses val="autoZero"/>
        <c:auto val="1"/>
        <c:lblAlgn val="ctr"/>
        <c:lblOffset val="100"/>
        <c:noMultiLvlLbl val="0"/>
      </c:catAx>
      <c:valAx>
        <c:axId val="16475334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442073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30847660428936924"/>
          <c:y val="0.66249742290887104"/>
          <c:w val="0.41815080644659269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889610626141722"/>
          <c:y val="2.1938470375097694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-6.42442550943004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499368922579E-2"/>
                  <c:y val="-6.4791323472468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18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92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18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5105152"/>
        <c:axId val="164756224"/>
        <c:axId val="0"/>
      </c:bar3DChart>
      <c:catAx>
        <c:axId val="1651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4756224"/>
        <c:crosses val="autoZero"/>
        <c:auto val="1"/>
        <c:lblAlgn val="ctr"/>
        <c:lblOffset val="100"/>
        <c:noMultiLvlLbl val="0"/>
      </c:catAx>
      <c:valAx>
        <c:axId val="16475622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510515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37087067739285806"/>
          <c:y val="0.65627369064390728"/>
          <c:w val="0.34295711223343128"/>
          <c:h val="0.2734190889134512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422377828130958"/>
          <c:y val="1.3177890134965819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9064726139176362E-2"/>
                  <c:y val="-8.46856089879414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8.358996161670179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31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82173215796834E-2"/>
                  <c:y val="-0.14673879927625191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115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31</c:v>
                </c:pt>
                <c:pt idx="2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4810240"/>
        <c:axId val="164755648"/>
        <c:axId val="0"/>
      </c:bar3DChart>
      <c:catAx>
        <c:axId val="1648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4755648"/>
        <c:crosses val="autoZero"/>
        <c:auto val="1"/>
        <c:lblAlgn val="ctr"/>
        <c:lblOffset val="100"/>
        <c:noMultiLvlLbl val="0"/>
      </c:catAx>
      <c:valAx>
        <c:axId val="16475564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481024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40557706502722896"/>
          <c:y val="0.67379485112417103"/>
          <c:w val="0.31115282038223996"/>
          <c:h val="0.285099862566960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0.00232</cdr:x>
      <cdr:y>0.58333</cdr:y>
    </cdr:from>
    <cdr:to>
      <cdr:x>0.99471</cdr:x>
      <cdr:y>0.97222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9" y="3024336"/>
          <a:ext cx="9039188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Олег Геннадьевич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Капшук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Начальник отдела надзорной и разрешительной деятельности по ядерной и радиационной безопасности исследовательских ядерных установок и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Билибинской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атомной станции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72201815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631" y="2492896"/>
            <a:ext cx="914145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ЯДЕРНОЙ И РАДИАЦИОННОЙ БЕЗОПАСНОСТИ ИССЛЕДОВАТЕЛЬСКИХ ЯДЕРНЫХ УСТАНОВОК И БИЛИБИНСКОЙ АТОМНОЙ СТАНЦИИ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Центрального МТУ по надзору за ЯРБ </a:t>
            </a:r>
            <a:r>
              <a:rPr lang="ru-RU" sz="2400" dirty="0" err="1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11.01.2021 года № Пр-480-3-о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произведен расчет необходимой штатной численности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РД-20-05-2008,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должна составлять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3416320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Проблемные вопросы по направлению обеспечения безопасности на АЭС и ИЯУ:</a:t>
            </a:r>
            <a:endParaRPr lang="ru-RU" sz="2400" b="1" kern="0" dirty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1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.	Недостаточное периодическое централизованное 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обучение 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и повышение квалификации инспекторского состава в учебных центрах.</a:t>
            </a: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365268"/>
            <a:ext cx="9141458" cy="510293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Предложения по улучшению и  совершенствованию выполнения возлагаемых задач: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1.	Для обеспечения деятельности и лучшего информирования инспекторского состава необходима организация семинаров, совещаний, курсов по изучению вопросов ядерной, радиационной, технической безопасности, вопросов обеспечения требований пожарной безопасности, практике и политике Федеральной службы по экологическому, технологическому и атомному надзору.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2.	При вводе новых нормативных документов проводить семинары по их применению c целью исключения возможности наличия противоречивых требований с действующими нормами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правилами в области использования атомной энергии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руководящими документами.</a:t>
            </a: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9787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Начальник отдела НРД ЯРБ ИЯУ и </a:t>
            </a: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Капшук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Олег </a:t>
            </a: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Генадьевич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07.04.2023 года,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ядерно и радиационно-опасных 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Москвы, Московской области, города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территории Чукотского автономного округа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в части надзора и контроля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ядерной, радиационной и технической безопасностью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энергии;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контроля и надзора: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ядерных установок, радиационных источников, пунктов хранения ядерных материалов и 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ядерных установок, радиационных источников, пунктов хранения ядерных материалов и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требований технических регламентов в установленной сфере деятельности.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9255952"/>
              </p:ext>
            </p:extLst>
          </p:nvPr>
        </p:nvGraphicFramePr>
        <p:xfrm>
          <a:off x="-1" y="908720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8" y="2417981"/>
            <a:ext cx="88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организаций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РФ-ФЭИ»;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«НИФХИ им.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Л.Я. Карпова»;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«НИКИЭТ»;  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«НИИП»;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«МСЗ»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Российской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23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2012 г.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610-р все поднадзорные организации включены в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находятся 11 организаций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83071"/>
            <a:ext cx="9135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 осуществляет методическое сопровождение отдела инспекций по надзору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ЯРБ ЗАТО г. Саров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083" y="4430804"/>
            <a:ext cx="540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филиал АО «Концерн Росэнергоатом»: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атомная станция»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1298" y="2417981"/>
            <a:ext cx="356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3 организации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«НИЯУ «МИФИ»;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СевГУ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9044" y="2417981"/>
            <a:ext cx="29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Правительства РФ: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«НИЦ «Курчатовский институт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межправительственная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«ОИЯИ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9241" y="5077135"/>
            <a:ext cx="90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реакторы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-18; критические стенды -18; подкритические стенды -6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358" y="2230527"/>
            <a:ext cx="4562183" cy="4016158"/>
            <a:chOff x="63313" y="827160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522947"/>
                </p:ext>
              </p:extLst>
            </p:nvPr>
          </p:nvGraphicFramePr>
          <p:xfrm>
            <a:off x="63313" y="827160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766536" y="1420400"/>
              <a:ext cx="1549311" cy="398599"/>
              <a:chOff x="344966" y="1069525"/>
              <a:chExt cx="1117068" cy="29894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44966" y="1183349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noProof="0" dirty="0" smtClean="0">
                    <a:solidFill>
                      <a:srgbClr val="002060"/>
                    </a:solidFill>
                  </a:rPr>
                  <a:t>110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86262" y="1069525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146</a:t>
                </a:r>
                <a:endParaRPr lang="ru-RU" sz="1600" kern="0" noProof="0" dirty="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3729688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45915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7058895" y="1679419"/>
              <a:ext cx="1434227" cy="308822"/>
              <a:chOff x="2650109" y="1227867"/>
              <a:chExt cx="1034091" cy="2316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650109" y="1276213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31(53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39786" y="1227867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kern="0" noProof="0" dirty="0" smtClean="0">
                    <a:solidFill>
                      <a:srgbClr val="002060"/>
                    </a:solidFill>
                  </a:rPr>
                  <a:t>31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1600" kern="0" noProof="0" dirty="0" smtClean="0">
                    <a:solidFill>
                      <a:srgbClr val="002060"/>
                    </a:solidFill>
                  </a:rPr>
                  <a:t>103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2022 и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0020160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</a:t>
                </a:r>
                <a:r>
                  <a:rPr kumimoji="0" lang="ru-RU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2022 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84391" y="4953942"/>
              <a:ext cx="4248040" cy="35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44001"/>
            <a:ext cx="4663062" cy="4349027"/>
            <a:chOff x="4516609" y="946907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46907"/>
              <a:ext cx="4663062" cy="5880417"/>
              <a:chOff x="4517260" y="904106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7687690"/>
                  </p:ext>
                </p:extLst>
              </p:nvPr>
            </p:nvGraphicFramePr>
            <p:xfrm>
              <a:off x="4517260" y="904106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В  2023 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35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2022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404518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252536" y="1367497"/>
            <a:ext cx="4792662" cy="4925531"/>
            <a:chOff x="-186763" y="921602"/>
            <a:chExt cx="4792662" cy="5603742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6655850"/>
                </p:ext>
              </p:extLst>
            </p:nvPr>
          </p:nvGraphicFramePr>
          <p:xfrm>
            <a:off x="101269" y="921602"/>
            <a:ext cx="4504630" cy="56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01269" y="1100934"/>
              <a:ext cx="4379609" cy="28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БиАЭС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-186763" y="3266959"/>
              <a:ext cx="2189805" cy="58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78586" y="1373000"/>
            <a:ext cx="4576577" cy="4920028"/>
            <a:chOff x="4633278" y="924874"/>
            <a:chExt cx="4581206" cy="5601232"/>
          </a:xfrm>
        </p:grpSpPr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112566"/>
                </p:ext>
              </p:extLst>
            </p:nvPr>
          </p:nvGraphicFramePr>
          <p:xfrm>
            <a:off x="4683908" y="924874"/>
            <a:ext cx="4498004" cy="560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4711671" y="2359933"/>
              <a:ext cx="4502813" cy="42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00"/>
                </a:lnSpc>
                <a:defRPr/>
              </a:pP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ts val="1100"/>
                </a:lnSpc>
                <a:defRPr/>
              </a:pP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33278" y="1051339"/>
              <a:ext cx="4379609" cy="28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 ИЯУ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5351093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9153912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48774" y="1357363"/>
            <a:ext cx="4678617" cy="5368053"/>
            <a:chOff x="4448953" y="3737541"/>
            <a:chExt cx="4718736" cy="2944722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048559"/>
                </p:ext>
              </p:extLst>
            </p:nvPr>
          </p:nvGraphicFramePr>
          <p:xfrm>
            <a:off x="4451673" y="3737541"/>
            <a:ext cx="4716016" cy="2944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448953" y="3745633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35792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32436" y="1387622"/>
            <a:ext cx="905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РАБОТНИКАМ ОБЪЕКТОВ ИСПОЛЬЗОВАНИЯ АТОМНОЙ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620</Words>
  <Application>Microsoft Office PowerPoint</Application>
  <PresentationFormat>Экран (4:3)</PresentationFormat>
  <Paragraphs>131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Быков Александр Павлович</cp:lastModifiedBy>
  <cp:revision>213</cp:revision>
  <cp:lastPrinted>2017-03-17T07:14:10Z</cp:lastPrinted>
  <dcterms:created xsi:type="dcterms:W3CDTF">2014-12-27T18:53:45Z</dcterms:created>
  <dcterms:modified xsi:type="dcterms:W3CDTF">2024-02-19T12:39:19Z</dcterms:modified>
</cp:coreProperties>
</file>